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7" r:id="rId10"/>
    <p:sldId id="271" r:id="rId11"/>
    <p:sldId id="272" r:id="rId12"/>
    <p:sldId id="270" r:id="rId13"/>
    <p:sldId id="273" r:id="rId14"/>
    <p:sldId id="274" r:id="rId15"/>
    <p:sldId id="276" r:id="rId16"/>
    <p:sldId id="27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4259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439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5271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448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0715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4942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05181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48635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4435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272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9034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3632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6730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8942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4321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5749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7937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391D5E5-CAC0-4DB4-9AFE-C083F51C2A0D}" type="datetimeFigureOut">
              <a:rPr lang="en-AU" smtClean="0"/>
              <a:t>26/08/2019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AU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2DD6B8ED-D560-4316-803F-B02B3C76D0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9737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60DCEDE-4CA7-498F-80DD-28BEE20E9BA4}"/>
              </a:ext>
            </a:extLst>
          </p:cNvPr>
          <p:cNvSpPr txBox="1"/>
          <p:nvPr/>
        </p:nvSpPr>
        <p:spPr>
          <a:xfrm>
            <a:off x="879567" y="1428206"/>
            <a:ext cx="98842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Project 4 </a:t>
            </a:r>
          </a:p>
          <a:p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3600" dirty="0">
                <a:solidFill>
                  <a:schemeClr val="bg1"/>
                </a:solidFill>
              </a:rPr>
              <a:t>Can we predict salary and job title of a position? </a:t>
            </a:r>
            <a:endParaRPr lang="en-AU" sz="3600" dirty="0">
              <a:solidFill>
                <a:schemeClr val="bg1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672E51-C4A6-4F57-B7CE-83D9B81356DC}"/>
              </a:ext>
            </a:extLst>
          </p:cNvPr>
          <p:cNvSpPr txBox="1"/>
          <p:nvPr/>
        </p:nvSpPr>
        <p:spPr>
          <a:xfrm>
            <a:off x="8046720" y="4685211"/>
            <a:ext cx="29609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Angie Sheng</a:t>
            </a:r>
          </a:p>
          <a:p>
            <a:endParaRPr lang="en-AU" dirty="0">
              <a:solidFill>
                <a:schemeClr val="bg1"/>
              </a:solidFill>
            </a:endParaRPr>
          </a:p>
          <a:p>
            <a:r>
              <a:rPr lang="en-AU" dirty="0">
                <a:solidFill>
                  <a:schemeClr val="bg1"/>
                </a:solidFill>
              </a:rPr>
              <a:t>26/08/2019</a:t>
            </a:r>
          </a:p>
        </p:txBody>
      </p:sp>
    </p:spTree>
    <p:extLst>
      <p:ext uri="{BB962C8B-B14F-4D97-AF65-F5344CB8AC3E}">
        <p14:creationId xmlns:p14="http://schemas.microsoft.com/office/powerpoint/2010/main" val="3388605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0B8A85CE-A18B-4F38-A1A1-A5FEB9A2DF4D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2 what distinguish different job classifications? ------ 2) Word2Vec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E02EB42-477D-4A8A-AC67-B7E9BB54C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90" y="1677489"/>
            <a:ext cx="6296025" cy="32766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7181CC8-45F5-4BF1-8DAE-42F99964A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416" y="2581682"/>
            <a:ext cx="5819775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120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0B8A85CE-A18B-4F38-A1A1-A5FEB9A2DF4D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2 what distinguish different job classifications? ------ 2) Word2Vec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C1E38AF-7093-4FC4-9F35-D0C604D0E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841" y="1732869"/>
            <a:ext cx="6200775" cy="33051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C5B2A43-A6BB-401F-AECE-1F8E498F7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658" y="2673667"/>
            <a:ext cx="5895975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134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8042D6-0B36-40BB-AAC7-110F81F981A1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2 what distinguish different job classifications? ---- 3) Random Forest &amp; Decision Tree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96929DC-E8C1-4BEC-ACAE-7F832E9FD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" y="2154283"/>
            <a:ext cx="7324181" cy="18485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B924BFC-F1FF-4DD0-921B-49AAEFAB9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828" y="3431175"/>
            <a:ext cx="8517795" cy="351471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29DD2BE-0D8A-4BFF-8007-9405BA62671B}"/>
              </a:ext>
            </a:extLst>
          </p:cNvPr>
          <p:cNvSpPr txBox="1"/>
          <p:nvPr/>
        </p:nvSpPr>
        <p:spPr>
          <a:xfrm>
            <a:off x="679269" y="4685211"/>
            <a:ext cx="25690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TFIDF Score</a:t>
            </a:r>
          </a:p>
          <a:p>
            <a:endParaRPr lang="en-AU" dirty="0"/>
          </a:p>
          <a:p>
            <a:r>
              <a:rPr lang="en-AU" dirty="0"/>
              <a:t>Document Term Matrix(DTM)</a:t>
            </a:r>
          </a:p>
        </p:txBody>
      </p:sp>
    </p:spTree>
    <p:extLst>
      <p:ext uri="{BB962C8B-B14F-4D97-AF65-F5344CB8AC3E}">
        <p14:creationId xmlns:p14="http://schemas.microsoft.com/office/powerpoint/2010/main" val="3030112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8042D6-0B36-40BB-AAC7-110F81F981A1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2 what distinguish different job classifications? ---- 3) Random Forest &amp; Decision Tree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1C50FB7-5AB9-4ED6-82AA-227309F30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182" y="2265998"/>
            <a:ext cx="2981997" cy="443524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094740C-C6FF-446A-815E-921F538B1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3972" y="2264228"/>
            <a:ext cx="3244793" cy="443347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9C87399-45AE-4586-859C-B33E3542468A}"/>
              </a:ext>
            </a:extLst>
          </p:cNvPr>
          <p:cNvSpPr txBox="1"/>
          <p:nvPr/>
        </p:nvSpPr>
        <p:spPr>
          <a:xfrm>
            <a:off x="4754880" y="3762103"/>
            <a:ext cx="1314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 Scientist 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F180ECA-02C8-4EA0-BBB5-5A68FE0637F8}"/>
              </a:ext>
            </a:extLst>
          </p:cNvPr>
          <p:cNvSpPr txBox="1"/>
          <p:nvPr/>
        </p:nvSpPr>
        <p:spPr>
          <a:xfrm>
            <a:off x="6305006" y="3788229"/>
            <a:ext cx="1506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 </a:t>
            </a:r>
          </a:p>
          <a:p>
            <a:r>
              <a:rPr lang="en-AU" dirty="0"/>
              <a:t>Analyst</a:t>
            </a: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2394339E-FA9C-4A1F-BCA7-D4D2F8D98B98}"/>
              </a:ext>
            </a:extLst>
          </p:cNvPr>
          <p:cNvSpPr/>
          <p:nvPr/>
        </p:nvSpPr>
        <p:spPr>
          <a:xfrm>
            <a:off x="7489371" y="3997235"/>
            <a:ext cx="609600" cy="2264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E66B55A1-C1BF-4D92-B238-DA189C9B01AF}"/>
              </a:ext>
            </a:extLst>
          </p:cNvPr>
          <p:cNvSpPr/>
          <p:nvPr/>
        </p:nvSpPr>
        <p:spPr>
          <a:xfrm rot="10800000">
            <a:off x="3853535" y="4027714"/>
            <a:ext cx="609600" cy="2264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星形: 五角 11">
            <a:extLst>
              <a:ext uri="{FF2B5EF4-FFF2-40B4-BE49-F238E27FC236}">
                <a16:creationId xmlns:a16="http://schemas.microsoft.com/office/drawing/2014/main" id="{7780BD80-18FD-4184-8E60-F3CA740205B7}"/>
              </a:ext>
            </a:extLst>
          </p:cNvPr>
          <p:cNvSpPr/>
          <p:nvPr/>
        </p:nvSpPr>
        <p:spPr>
          <a:xfrm>
            <a:off x="1166949" y="2873829"/>
            <a:ext cx="200297" cy="18288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星形: 五角 12">
            <a:extLst>
              <a:ext uri="{FF2B5EF4-FFF2-40B4-BE49-F238E27FC236}">
                <a16:creationId xmlns:a16="http://schemas.microsoft.com/office/drawing/2014/main" id="{1A0D7B79-193A-4BEF-BD93-1DC0325918C1}"/>
              </a:ext>
            </a:extLst>
          </p:cNvPr>
          <p:cNvSpPr/>
          <p:nvPr/>
        </p:nvSpPr>
        <p:spPr>
          <a:xfrm>
            <a:off x="8704217" y="6518366"/>
            <a:ext cx="200297" cy="18288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8208AF4-6841-4A38-8442-FDC8EC0EDD9F}"/>
              </a:ext>
            </a:extLst>
          </p:cNvPr>
          <p:cNvSpPr txBox="1"/>
          <p:nvPr/>
        </p:nvSpPr>
        <p:spPr>
          <a:xfrm>
            <a:off x="4406537" y="2560320"/>
            <a:ext cx="3413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 Scientist and Data Analyst has different requirement towards python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E07E880-D483-4703-A419-BD6978C89E62}"/>
              </a:ext>
            </a:extLst>
          </p:cNvPr>
          <p:cNvCxnSpPr/>
          <p:nvPr/>
        </p:nvCxnSpPr>
        <p:spPr>
          <a:xfrm flipH="1" flipV="1">
            <a:off x="3849189" y="2934789"/>
            <a:ext cx="435428" cy="235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1584D62A-60BB-48E6-984E-5F6AB8F2AFAC}"/>
              </a:ext>
            </a:extLst>
          </p:cNvPr>
          <p:cNvCxnSpPr/>
          <p:nvPr/>
        </p:nvCxnSpPr>
        <p:spPr>
          <a:xfrm>
            <a:off x="7585166" y="3004457"/>
            <a:ext cx="1306285" cy="3640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686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8042D6-0B36-40BB-AAC7-110F81F981A1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2 what distinguish different job classifications? ---- 3) Random Forest &amp; Decision Tree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C87399-45AE-4586-859C-B33E3542468A}"/>
              </a:ext>
            </a:extLst>
          </p:cNvPr>
          <p:cNvSpPr txBox="1"/>
          <p:nvPr/>
        </p:nvSpPr>
        <p:spPr>
          <a:xfrm>
            <a:off x="4754880" y="3762103"/>
            <a:ext cx="1314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 Engineer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F180ECA-02C8-4EA0-BBB5-5A68FE0637F8}"/>
              </a:ext>
            </a:extLst>
          </p:cNvPr>
          <p:cNvSpPr txBox="1"/>
          <p:nvPr/>
        </p:nvSpPr>
        <p:spPr>
          <a:xfrm>
            <a:off x="6261463" y="3910149"/>
            <a:ext cx="1506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BI Analyst</a:t>
            </a: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2394339E-FA9C-4A1F-BCA7-D4D2F8D98B98}"/>
              </a:ext>
            </a:extLst>
          </p:cNvPr>
          <p:cNvSpPr/>
          <p:nvPr/>
        </p:nvSpPr>
        <p:spPr>
          <a:xfrm>
            <a:off x="7489371" y="3997235"/>
            <a:ext cx="609600" cy="2264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E66B55A1-C1BF-4D92-B238-DA189C9B01AF}"/>
              </a:ext>
            </a:extLst>
          </p:cNvPr>
          <p:cNvSpPr/>
          <p:nvPr/>
        </p:nvSpPr>
        <p:spPr>
          <a:xfrm rot="10800000">
            <a:off x="3853535" y="4027714"/>
            <a:ext cx="609600" cy="2264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B03383-E026-4990-8305-DCE559665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73" y="2177143"/>
            <a:ext cx="3291295" cy="454356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668BC53-3776-463C-8BEA-EB88F807209C}"/>
              </a:ext>
            </a:extLst>
          </p:cNvPr>
          <p:cNvSpPr txBox="1"/>
          <p:nvPr/>
        </p:nvSpPr>
        <p:spPr>
          <a:xfrm>
            <a:off x="4005943" y="5216434"/>
            <a:ext cx="4075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Requirements on different skill sets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8F3938-B4FD-490E-B308-B0A6AAF40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4597" y="1767840"/>
            <a:ext cx="3662138" cy="484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170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8042D6-0B36-40BB-AAC7-110F81F981A1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2 what distinguish junior and senior jobs?</a:t>
            </a:r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E66B55A1-C1BF-4D92-B238-DA189C9B01AF}"/>
              </a:ext>
            </a:extLst>
          </p:cNvPr>
          <p:cNvSpPr/>
          <p:nvPr/>
        </p:nvSpPr>
        <p:spPr>
          <a:xfrm rot="10800000">
            <a:off x="3853535" y="4027714"/>
            <a:ext cx="609600" cy="2264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4F73EFA-05AF-4B9C-B865-60A221EA6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15" y="2470241"/>
            <a:ext cx="5172075" cy="42862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A6302C2-F3E8-4C6D-B211-015817F67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402" y="2510654"/>
            <a:ext cx="5086350" cy="425767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6B273DAA-45A4-4186-97BE-41697C27157C}"/>
              </a:ext>
            </a:extLst>
          </p:cNvPr>
          <p:cNvSpPr txBox="1"/>
          <p:nvPr/>
        </p:nvSpPr>
        <p:spPr>
          <a:xfrm>
            <a:off x="1593668" y="1950719"/>
            <a:ext cx="1532709" cy="36933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Hard skills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2550DB7-7C8C-44C4-9213-4D18A806C71D}"/>
              </a:ext>
            </a:extLst>
          </p:cNvPr>
          <p:cNvSpPr txBox="1"/>
          <p:nvPr/>
        </p:nvSpPr>
        <p:spPr>
          <a:xfrm>
            <a:off x="8495211" y="1937656"/>
            <a:ext cx="1532709" cy="36933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Soft skills</a:t>
            </a:r>
          </a:p>
        </p:txBody>
      </p:sp>
    </p:spTree>
    <p:extLst>
      <p:ext uri="{BB962C8B-B14F-4D97-AF65-F5344CB8AC3E}">
        <p14:creationId xmlns:p14="http://schemas.microsoft.com/office/powerpoint/2010/main" val="3550129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1B0492-F864-4FAC-A233-EAAB37266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Insights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46E7E02-A824-4496-BFE6-32EB4289B0A1}"/>
              </a:ext>
            </a:extLst>
          </p:cNvPr>
          <p:cNvSpPr txBox="1"/>
          <p:nvPr/>
        </p:nvSpPr>
        <p:spPr>
          <a:xfrm>
            <a:off x="896982" y="2926080"/>
            <a:ext cx="107115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AU" dirty="0"/>
              <a:t>Experience is the most important part that employee will look at</a:t>
            </a:r>
          </a:p>
          <a:p>
            <a:pPr marL="342900" indent="-342900">
              <a:buAutoNum type="arabicPeriod"/>
            </a:pPr>
            <a:endParaRPr lang="en-AU" dirty="0"/>
          </a:p>
          <a:p>
            <a:pPr marL="342900" indent="-342900">
              <a:buAutoNum type="arabicPeriod"/>
            </a:pPr>
            <a:r>
              <a:rPr lang="en-AU" dirty="0"/>
              <a:t> If you would like to be promoted into a senior role, besides python, SQL Tableau…Soft skills like stakeholder management, power of influencing others, team working… will be a must</a:t>
            </a:r>
          </a:p>
          <a:p>
            <a:pPr marL="342900" indent="-342900">
              <a:buAutoNum type="arabicPeriod"/>
            </a:pP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96374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A1A6C5B-BAE8-4D14-B860-BB722B86C29E}"/>
              </a:ext>
            </a:extLst>
          </p:cNvPr>
          <p:cNvSpPr txBox="1"/>
          <p:nvPr/>
        </p:nvSpPr>
        <p:spPr>
          <a:xfrm>
            <a:off x="1114697" y="1210491"/>
            <a:ext cx="3709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solidFill>
                  <a:schemeClr val="bg1"/>
                </a:solidFill>
              </a:rPr>
              <a:t>1.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AU" altLang="zh-CN" sz="2400" dirty="0">
                <a:solidFill>
                  <a:schemeClr val="bg1"/>
                </a:solidFill>
              </a:rPr>
              <a:t>Raw Data</a:t>
            </a:r>
            <a:endParaRPr lang="en-AU" sz="2400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994B442-D6AD-46F0-A6AA-5448DA95EE83}"/>
              </a:ext>
            </a:extLst>
          </p:cNvPr>
          <p:cNvSpPr txBox="1"/>
          <p:nvPr/>
        </p:nvSpPr>
        <p:spPr>
          <a:xfrm>
            <a:off x="2081348" y="2072639"/>
            <a:ext cx="4624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Seek.com.au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C5834E-1138-419A-903C-E07A0D0500D5}"/>
              </a:ext>
            </a:extLst>
          </p:cNvPr>
          <p:cNvSpPr txBox="1"/>
          <p:nvPr/>
        </p:nvSpPr>
        <p:spPr>
          <a:xfrm>
            <a:off x="1419497" y="5590904"/>
            <a:ext cx="4484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Last scraped on 21/08/2019</a:t>
            </a:r>
          </a:p>
        </p:txBody>
      </p:sp>
      <p:sp>
        <p:nvSpPr>
          <p:cNvPr id="7" name="左大括号 6">
            <a:extLst>
              <a:ext uri="{FF2B5EF4-FFF2-40B4-BE49-F238E27FC236}">
                <a16:creationId xmlns:a16="http://schemas.microsoft.com/office/drawing/2014/main" id="{3D49F45E-98BF-4CE4-A44B-94ED30A7E165}"/>
              </a:ext>
            </a:extLst>
          </p:cNvPr>
          <p:cNvSpPr/>
          <p:nvPr/>
        </p:nvSpPr>
        <p:spPr>
          <a:xfrm>
            <a:off x="1672046" y="2899954"/>
            <a:ext cx="261258" cy="2272937"/>
          </a:xfrm>
          <a:prstGeom prst="leftBrac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8C8A38B-4E4E-41CB-BBE1-84573270A464}"/>
              </a:ext>
            </a:extLst>
          </p:cNvPr>
          <p:cNvSpPr txBox="1"/>
          <p:nvPr/>
        </p:nvSpPr>
        <p:spPr>
          <a:xfrm>
            <a:off x="2107474" y="2926080"/>
            <a:ext cx="23164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solidFill>
                  <a:schemeClr val="bg1"/>
                </a:solidFill>
              </a:rPr>
              <a:t>Data Scientist</a:t>
            </a:r>
          </a:p>
          <a:p>
            <a:endParaRPr lang="en-AU" sz="2000" dirty="0">
              <a:solidFill>
                <a:schemeClr val="bg1"/>
              </a:solidFill>
            </a:endParaRPr>
          </a:p>
          <a:p>
            <a:r>
              <a:rPr lang="en-AU" sz="2000" dirty="0">
                <a:solidFill>
                  <a:schemeClr val="bg1"/>
                </a:solidFill>
              </a:rPr>
              <a:t>Data Analyst</a:t>
            </a:r>
          </a:p>
          <a:p>
            <a:endParaRPr lang="en-AU" sz="2000" dirty="0">
              <a:solidFill>
                <a:schemeClr val="bg1"/>
              </a:solidFill>
            </a:endParaRPr>
          </a:p>
          <a:p>
            <a:r>
              <a:rPr lang="en-AU" sz="2000" dirty="0">
                <a:solidFill>
                  <a:schemeClr val="bg1"/>
                </a:solidFill>
              </a:rPr>
              <a:t>Data Engineer</a:t>
            </a:r>
          </a:p>
          <a:p>
            <a:endParaRPr lang="en-AU" sz="2000" dirty="0">
              <a:solidFill>
                <a:schemeClr val="bg1"/>
              </a:solidFill>
            </a:endParaRPr>
          </a:p>
          <a:p>
            <a:r>
              <a:rPr lang="en-AU" sz="2000" dirty="0">
                <a:solidFill>
                  <a:schemeClr val="bg1"/>
                </a:solidFill>
              </a:rPr>
              <a:t>BI Analyst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0E1E554-E904-49C6-ADF4-125CC3188CB4}"/>
              </a:ext>
            </a:extLst>
          </p:cNvPr>
          <p:cNvSpPr txBox="1"/>
          <p:nvPr/>
        </p:nvSpPr>
        <p:spPr>
          <a:xfrm>
            <a:off x="7023463" y="1171303"/>
            <a:ext cx="3709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2.</a:t>
            </a:r>
            <a:r>
              <a:rPr lang="zh-CN" altLang="en-US" sz="2400" dirty="0"/>
              <a:t> </a:t>
            </a:r>
            <a:r>
              <a:rPr lang="en-AU" altLang="zh-CN" sz="2400" dirty="0"/>
              <a:t>Data Cleaning</a:t>
            </a:r>
            <a:endParaRPr lang="en-AU" sz="2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FC8B363-A0F4-4A11-9F11-41A7E943ADFF}"/>
              </a:ext>
            </a:extLst>
          </p:cNvPr>
          <p:cNvSpPr txBox="1"/>
          <p:nvPr/>
        </p:nvSpPr>
        <p:spPr>
          <a:xfrm>
            <a:off x="7088777" y="2629989"/>
            <a:ext cx="40756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Columns =</a:t>
            </a:r>
            <a:r>
              <a:rPr lang="en-US" altLang="en-US" dirty="0">
                <a:solidFill>
                  <a:srgbClr val="000000"/>
                </a:solidFill>
                <a:latin typeface="Arial Unicode MS"/>
                <a:ea typeface="Courier New" panose="02070309020205020404" pitchFamily="49" charset="0"/>
              </a:rPr>
              <a:t>['Salary Range', 'Link', 'Job Title', 'Job Teaser', 'Advertiser', 'Classification', 'Location', 'Strong Words', 'Job Description', 'Category']</a:t>
            </a:r>
            <a:r>
              <a:rPr lang="en-US" altLang="en-US" sz="1400" dirty="0"/>
              <a:t> </a:t>
            </a:r>
            <a:endParaRPr lang="en-US" altLang="en-US" sz="4000" dirty="0">
              <a:latin typeface="Arial" panose="020B0604020202020204" pitchFamily="34" charset="0"/>
            </a:endParaRPr>
          </a:p>
          <a:p>
            <a:endParaRPr lang="en-AU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E0C80CF-89F7-4FC9-AFBD-49F5F9311EBF}"/>
              </a:ext>
            </a:extLst>
          </p:cNvPr>
          <p:cNvSpPr txBox="1"/>
          <p:nvPr/>
        </p:nvSpPr>
        <p:spPr>
          <a:xfrm>
            <a:off x="7058297" y="4210595"/>
            <a:ext cx="4075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Salary Range =[‘0-70k’,’70k-120k’,’over 120k’]</a:t>
            </a:r>
          </a:p>
        </p:txBody>
      </p:sp>
    </p:spTree>
    <p:extLst>
      <p:ext uri="{BB962C8B-B14F-4D97-AF65-F5344CB8AC3E}">
        <p14:creationId xmlns:p14="http://schemas.microsoft.com/office/powerpoint/2010/main" val="4054533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08353A-4FE1-46B6-8802-F58C511B1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Glimpse at the Data Set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6F41850-26D2-42EC-A64C-C090C2D9C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2037"/>
            <a:ext cx="12192000" cy="479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328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3814E0-76E1-4DD3-A7ED-EB8FFDF7A25C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9722052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1 What factors decided Salary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55F35E2-51F0-4F48-B933-560A04806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5745"/>
            <a:ext cx="12192000" cy="520378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A1946BA-259F-47AD-96E3-72735166BB3C}"/>
              </a:ext>
            </a:extLst>
          </p:cNvPr>
          <p:cNvSpPr txBox="1"/>
          <p:nvPr/>
        </p:nvSpPr>
        <p:spPr>
          <a:xfrm>
            <a:off x="7933509" y="1314994"/>
            <a:ext cx="333538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u="sng" dirty="0"/>
              <a:t>Get TD-IDF Score</a:t>
            </a:r>
          </a:p>
          <a:p>
            <a:endParaRPr lang="en-AU" sz="2800" b="1" u="sng" dirty="0"/>
          </a:p>
          <a:p>
            <a:r>
              <a:rPr lang="en-AU" sz="2800" b="1" u="sng" dirty="0"/>
              <a:t>Convert it to Document Term Matrix(DTM)</a:t>
            </a:r>
          </a:p>
        </p:txBody>
      </p:sp>
    </p:spTree>
    <p:extLst>
      <p:ext uri="{BB962C8B-B14F-4D97-AF65-F5344CB8AC3E}">
        <p14:creationId xmlns:p14="http://schemas.microsoft.com/office/powerpoint/2010/main" val="3775787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3814E0-76E1-4DD3-A7ED-EB8FFDF7A25C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1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FC75085-C00C-4EDC-8D00-C8E771EF1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6" y="952489"/>
            <a:ext cx="8254365" cy="472685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03BC34B-9332-43D3-A0F2-A2B65DEE4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621" y="4163472"/>
            <a:ext cx="10440379" cy="269452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6063B7E-3BB6-4259-AA7C-BA47D181C807}"/>
              </a:ext>
            </a:extLst>
          </p:cNvPr>
          <p:cNvSpPr txBox="1"/>
          <p:nvPr/>
        </p:nvSpPr>
        <p:spPr>
          <a:xfrm>
            <a:off x="8569233" y="1114697"/>
            <a:ext cx="386660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/>
              <a:t>Dummy Variables:</a:t>
            </a:r>
          </a:p>
          <a:p>
            <a:endParaRPr lang="en-AU" b="1" dirty="0"/>
          </a:p>
          <a:p>
            <a:r>
              <a:rPr lang="en-AU" b="1" dirty="0"/>
              <a:t>Job Title (Data Scientist, Data Analyst…)</a:t>
            </a:r>
          </a:p>
          <a:p>
            <a:endParaRPr lang="en-AU" b="1" dirty="0"/>
          </a:p>
          <a:p>
            <a:r>
              <a:rPr lang="en-AU" b="1" dirty="0"/>
              <a:t>Classification(IT, HealthCare…)</a:t>
            </a:r>
          </a:p>
          <a:p>
            <a:endParaRPr lang="en-AU" b="1" dirty="0"/>
          </a:p>
          <a:p>
            <a:r>
              <a:rPr lang="en-AU" b="1" dirty="0"/>
              <a:t>Location(Sydney, Melbourne…)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716F394-C28B-4877-BB2F-32F044245867}"/>
              </a:ext>
            </a:extLst>
          </p:cNvPr>
          <p:cNvSpPr txBox="1"/>
          <p:nvPr/>
        </p:nvSpPr>
        <p:spPr>
          <a:xfrm>
            <a:off x="7855132" y="3936274"/>
            <a:ext cx="37185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/>
              <a:t>Classifier</a:t>
            </a:r>
          </a:p>
          <a:p>
            <a:endParaRPr lang="en-AU" dirty="0"/>
          </a:p>
          <a:p>
            <a:r>
              <a:rPr lang="en-AU" dirty="0"/>
              <a:t>Random Forest Classifier</a:t>
            </a:r>
          </a:p>
          <a:p>
            <a:r>
              <a:rPr lang="en-AU" dirty="0"/>
              <a:t>Decision Tree Classifier</a:t>
            </a:r>
          </a:p>
          <a:p>
            <a:endParaRPr lang="en-AU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07827F3-B70D-4D4D-A782-F20DF6C541A9}"/>
              </a:ext>
            </a:extLst>
          </p:cNvPr>
          <p:cNvSpPr txBox="1"/>
          <p:nvPr/>
        </p:nvSpPr>
        <p:spPr>
          <a:xfrm>
            <a:off x="6374675" y="2299063"/>
            <a:ext cx="2717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DTM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53573E14-F441-46D2-8CBF-6BFFF32E9903}"/>
              </a:ext>
            </a:extLst>
          </p:cNvPr>
          <p:cNvCxnSpPr/>
          <p:nvPr/>
        </p:nvCxnSpPr>
        <p:spPr>
          <a:xfrm>
            <a:off x="6853646" y="2952206"/>
            <a:ext cx="1036320" cy="8969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00C6489-4C4F-46F9-AE13-AC45AC75F422}"/>
              </a:ext>
            </a:extLst>
          </p:cNvPr>
          <p:cNvCxnSpPr>
            <a:cxnSpLocks/>
          </p:cNvCxnSpPr>
          <p:nvPr/>
        </p:nvCxnSpPr>
        <p:spPr>
          <a:xfrm flipH="1">
            <a:off x="9487991" y="3622766"/>
            <a:ext cx="500740" cy="5181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144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3814E0-76E1-4DD3-A7ED-EB8FFDF7A25C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1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DEAC874-4B6F-434B-9C94-3B007538D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64" y="1332412"/>
            <a:ext cx="3848644" cy="171050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C5F239F-4543-4FB0-AC35-EAF52AA21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9194" y="1387249"/>
            <a:ext cx="5486074" cy="504403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76040AA-852E-4880-A62B-F4C1ECA02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542" y="3156043"/>
            <a:ext cx="4151579" cy="3606163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02EB408-29A4-4579-B3FD-7F7DE564C0C1}"/>
              </a:ext>
            </a:extLst>
          </p:cNvPr>
          <p:cNvSpPr txBox="1"/>
          <p:nvPr/>
        </p:nvSpPr>
        <p:spPr>
          <a:xfrm>
            <a:off x="174171" y="4711337"/>
            <a:ext cx="1602378" cy="4616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U" sz="2400" b="1" dirty="0">
                <a:solidFill>
                  <a:schemeClr val="bg1"/>
                </a:solidFill>
              </a:rPr>
              <a:t>Location*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8E03CC1-D260-4FF9-84B8-A6BA482FF917}"/>
              </a:ext>
            </a:extLst>
          </p:cNvPr>
          <p:cNvSpPr txBox="1"/>
          <p:nvPr/>
        </p:nvSpPr>
        <p:spPr>
          <a:xfrm>
            <a:off x="4123509" y="1502229"/>
            <a:ext cx="1031965" cy="4616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U" sz="2400" b="1" dirty="0">
                <a:solidFill>
                  <a:schemeClr val="bg1"/>
                </a:solidFill>
              </a:rPr>
              <a:t>Title*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0C21B8E-E0AA-4471-938D-1973B60863C4}"/>
              </a:ext>
            </a:extLst>
          </p:cNvPr>
          <p:cNvSpPr txBox="1"/>
          <p:nvPr/>
        </p:nvSpPr>
        <p:spPr>
          <a:xfrm>
            <a:off x="8077198" y="971005"/>
            <a:ext cx="2225042" cy="4616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U" sz="2400" b="1" dirty="0">
                <a:solidFill>
                  <a:schemeClr val="bg1"/>
                </a:solidFill>
              </a:rPr>
              <a:t>Classification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33F3CB1-A0BC-4882-B1E0-57783D01BFFD}"/>
              </a:ext>
            </a:extLst>
          </p:cNvPr>
          <p:cNvSpPr txBox="1"/>
          <p:nvPr/>
        </p:nvSpPr>
        <p:spPr>
          <a:xfrm>
            <a:off x="330926" y="2934789"/>
            <a:ext cx="4467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* May due to unbalanced data set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3656048-A1E7-4963-B675-DD4AEFDB4AAA}"/>
              </a:ext>
            </a:extLst>
          </p:cNvPr>
          <p:cNvSpPr txBox="1"/>
          <p:nvPr/>
        </p:nvSpPr>
        <p:spPr>
          <a:xfrm>
            <a:off x="6984273" y="313509"/>
            <a:ext cx="352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Accuracy: around 50%-60%</a:t>
            </a: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1347803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3814E0-76E1-4DD3-A7ED-EB8FFDF7A25C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1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0C21B8E-E0AA-4471-938D-1973B60863C4}"/>
              </a:ext>
            </a:extLst>
          </p:cNvPr>
          <p:cNvSpPr txBox="1"/>
          <p:nvPr/>
        </p:nvSpPr>
        <p:spPr>
          <a:xfrm>
            <a:off x="692330" y="2495005"/>
            <a:ext cx="2399213" cy="120032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U" sz="2400" b="1" dirty="0">
                <a:solidFill>
                  <a:schemeClr val="bg1"/>
                </a:solidFill>
              </a:rPr>
              <a:t>Job Description</a:t>
            </a:r>
          </a:p>
          <a:p>
            <a:r>
              <a:rPr lang="en-AU" sz="2400" b="1" dirty="0">
                <a:solidFill>
                  <a:schemeClr val="bg1"/>
                </a:solidFill>
              </a:rPr>
              <a:t>(DTM)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6E980B7-346F-43D1-8EEC-722173C7D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326" y="453934"/>
            <a:ext cx="4286250" cy="60198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0349AA1-B416-44E0-9BD0-AD64C8CF97B1}"/>
              </a:ext>
            </a:extLst>
          </p:cNvPr>
          <p:cNvSpPr txBox="1"/>
          <p:nvPr/>
        </p:nvSpPr>
        <p:spPr>
          <a:xfrm>
            <a:off x="9326880" y="2333897"/>
            <a:ext cx="269965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b="1" dirty="0">
                <a:solidFill>
                  <a:schemeClr val="accent2"/>
                </a:solidFill>
              </a:rPr>
              <a:t>Experience</a:t>
            </a:r>
          </a:p>
          <a:p>
            <a:endParaRPr lang="en-AU" sz="2000" b="1" dirty="0">
              <a:solidFill>
                <a:schemeClr val="accent2"/>
              </a:solidFill>
            </a:endParaRPr>
          </a:p>
          <a:p>
            <a:r>
              <a:rPr lang="en-AU" sz="2000" b="1" dirty="0">
                <a:solidFill>
                  <a:schemeClr val="accent2"/>
                </a:solidFill>
              </a:rPr>
              <a:t>Team Work</a:t>
            </a:r>
          </a:p>
          <a:p>
            <a:endParaRPr lang="en-AU" sz="2000" b="1" dirty="0">
              <a:solidFill>
                <a:schemeClr val="accent2"/>
              </a:solidFill>
            </a:endParaRPr>
          </a:p>
          <a:p>
            <a:r>
              <a:rPr lang="en-AU" sz="2000" b="1" dirty="0">
                <a:solidFill>
                  <a:schemeClr val="accent2"/>
                </a:solidFill>
              </a:rPr>
              <a:t>Data manipulation</a:t>
            </a:r>
            <a:r>
              <a:rPr lang="en-AU" dirty="0"/>
              <a:t>	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D9B0F108-A51A-46AA-B6E4-249D08A1409F}"/>
              </a:ext>
            </a:extLst>
          </p:cNvPr>
          <p:cNvSpPr/>
          <p:nvPr/>
        </p:nvSpPr>
        <p:spPr>
          <a:xfrm>
            <a:off x="7950926" y="2926080"/>
            <a:ext cx="1010194" cy="5050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4517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96FA3F-DE32-472C-8B9F-FBA50D1608AA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2 what distinguish different job classifications? ----- 1) Word Cloud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BD82B27-37F3-4484-ADF3-3B52A2D0D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58" y="1599250"/>
            <a:ext cx="4902925" cy="257024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06EA4A3-4D67-4EB0-BDB3-0C6D755E6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257" y="1595573"/>
            <a:ext cx="4894217" cy="256015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6537FDA-ACED-4D77-A967-791C381DC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90" y="4188476"/>
            <a:ext cx="4922417" cy="25693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73CB6F1-6F8F-4745-AE69-F67562E66E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8548" y="4283855"/>
            <a:ext cx="4978676" cy="257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50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031D88-D3D6-41D4-B897-C04F44AE5C7B}"/>
              </a:ext>
            </a:extLst>
          </p:cNvPr>
          <p:cNvSpPr txBox="1">
            <a:spLocks/>
          </p:cNvSpPr>
          <p:nvPr/>
        </p:nvSpPr>
        <p:spPr>
          <a:xfrm>
            <a:off x="562771" y="43373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dirty="0">
                <a:solidFill>
                  <a:schemeClr val="tx1"/>
                </a:solidFill>
              </a:rPr>
              <a:t>Question 2 what distinguish different job classifications? ------ 2) Word2Vec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1B60064-1A91-4E83-94F5-882090C5C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57" y="1634762"/>
            <a:ext cx="12144375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346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会议室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离子会议室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会议室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154</TotalTime>
  <Words>360</Words>
  <Application>Microsoft Office PowerPoint</Application>
  <PresentationFormat>宽屏</PresentationFormat>
  <Paragraphs>75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Arial Unicode MS</vt:lpstr>
      <vt:lpstr>Arial</vt:lpstr>
      <vt:lpstr>Century Gothic</vt:lpstr>
      <vt:lpstr>Wingdings 3</vt:lpstr>
      <vt:lpstr>离子会议室</vt:lpstr>
      <vt:lpstr>PowerPoint 演示文稿</vt:lpstr>
      <vt:lpstr>PowerPoint 演示文稿</vt:lpstr>
      <vt:lpstr>A Glimpse at the Data Set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Insights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Sheng Angie</dc:creator>
  <cp:lastModifiedBy>Sheng Angie</cp:lastModifiedBy>
  <cp:revision>14</cp:revision>
  <dcterms:created xsi:type="dcterms:W3CDTF">2019-08-25T12:21:08Z</dcterms:created>
  <dcterms:modified xsi:type="dcterms:W3CDTF">2019-08-26T00:26:32Z</dcterms:modified>
</cp:coreProperties>
</file>

<file path=docProps/thumbnail.jpeg>
</file>